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Proxima Nova"/>
      <p:regular r:id="rId32"/>
      <p:bold r:id="rId33"/>
      <p:italic r:id="rId34"/>
      <p:boldItalic r:id="rId35"/>
    </p:embeddedFont>
    <p:embeddedFont>
      <p:font typeface="Spectral"/>
      <p:regular r:id="rId36"/>
      <p:bold r:id="rId37"/>
      <p:italic r:id="rId38"/>
      <p:boldItalic r:id="rId39"/>
    </p:embeddedFont>
    <p:embeddedFont>
      <p:font typeface="Spectral SemiBold"/>
      <p:regular r:id="rId40"/>
      <p:bold r:id="rId41"/>
      <p:italic r:id="rId42"/>
      <p:boldItalic r:id="rId43"/>
    </p:embeddedFont>
    <p:embeddedFont>
      <p:font typeface="Spectral Ligh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9206F0-4258-4E25-9564-62FD919BCDF5}">
  <a:tblStyle styleId="{A09206F0-4258-4E25-9564-62FD919BC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SemiBold-regular.fntdata"/><Relationship Id="rId42" Type="http://schemas.openxmlformats.org/officeDocument/2006/relationships/font" Target="fonts/SpectralSemiBold-italic.fntdata"/><Relationship Id="rId41" Type="http://schemas.openxmlformats.org/officeDocument/2006/relationships/font" Target="fonts/SpectralSemiBold-bold.fntdata"/><Relationship Id="rId44" Type="http://schemas.openxmlformats.org/officeDocument/2006/relationships/font" Target="fonts/SpectralLight-regular.fntdata"/><Relationship Id="rId43" Type="http://schemas.openxmlformats.org/officeDocument/2006/relationships/font" Target="fonts/SpectralSemiBold-boldItalic.fntdata"/><Relationship Id="rId46" Type="http://schemas.openxmlformats.org/officeDocument/2006/relationships/font" Target="fonts/SpectralLight-italic.fntdata"/><Relationship Id="rId45" Type="http://schemas.openxmlformats.org/officeDocument/2006/relationships/font" Target="fonts/Spectral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regular.fntdata"/><Relationship Id="rId47" Type="http://schemas.openxmlformats.org/officeDocument/2006/relationships/font" Target="fonts/SpectralLight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33" Type="http://schemas.openxmlformats.org/officeDocument/2006/relationships/font" Target="fonts/ProximaNova-bold.fntdata"/><Relationship Id="rId32" Type="http://schemas.openxmlformats.org/officeDocument/2006/relationships/font" Target="fonts/ProximaNova-regular.fntdata"/><Relationship Id="rId35" Type="http://schemas.openxmlformats.org/officeDocument/2006/relationships/font" Target="fonts/ProximaNova-boldItalic.fntdata"/><Relationship Id="rId34" Type="http://schemas.openxmlformats.org/officeDocument/2006/relationships/font" Target="fonts/ProximaNova-italic.fntdata"/><Relationship Id="rId37" Type="http://schemas.openxmlformats.org/officeDocument/2006/relationships/font" Target="fonts/Spectral-bold.fntdata"/><Relationship Id="rId36" Type="http://schemas.openxmlformats.org/officeDocument/2006/relationships/font" Target="fonts/Spectral-regular.fntdata"/><Relationship Id="rId39" Type="http://schemas.openxmlformats.org/officeDocument/2006/relationships/font" Target="fonts/Spectral-boldItalic.fntdata"/><Relationship Id="rId38" Type="http://schemas.openxmlformats.org/officeDocument/2006/relationships/font" Target="fonts/Spectral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1.xml"/><Relationship Id="rId29" Type="http://schemas.openxmlformats.org/officeDocument/2006/relationships/font" Target="fonts/Economica-bold.fntdata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4f1e52c5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4f1e52c5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14f1e52c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14f1e52c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the Heapmap for the performance of time series K-means Clustering Model.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performance is measured by Silhouette score which is a common metric to measure the performance of clustering models.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Higher score means better clustering performance.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the heatmap shows the k-means clustering with the pair of cluster size 3 and softdtw distance metric performs the best, so we choose this parameters to train our model.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ebb1ea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ebb1ea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validate if three clusters are different, we perform one-way anova. Our null hypothesis is that the mean of user score in cluster 1 = 2=3. Our result shows that the p value is less than 0.05…….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b8557e5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b8557e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also plot the trend of the average user score.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can clearly see there are gaps between the times </a:t>
            </a:r>
            <a:r>
              <a:rPr lang="en"/>
              <a:t>series</a:t>
            </a:r>
            <a:r>
              <a:rPr lang="en"/>
              <a:t> of different clusters, which indicates our clustering model divided time series appropriately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times series seem to have different trend: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We look at the overall trend, we can see that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 line doesn’t seem to change a lot across the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Green line shows a decrease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Blue line seems to be more complicated. It decrease first and increase latter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1b8557e5c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1b8557e5c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also check other numerical variable like unique)hour_run and we make the plot of trend of average hours spent on tools running.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can see it has similar order and trend for three 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1b8557e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1b8557e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1b8557e5c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1b8557e5c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Cannot fix the font size of the legend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1b8557e5c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1b8557e5c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ebb1eacf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ebb1eacf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After we trained the clustering model, we plot the trend of the average user score.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can clearly see there are gaps between the times series of different clusters, which indicates our clustering model divided time series appropriately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times series seem to have different trend: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We look at the overall trend, we can see that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 line doesn’t seem to change a lot across the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Green line shows a decrease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Blue line seems to be more complicated. It decrease first and increase latter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ebb1eac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ebb1eac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14f1e52c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14f1e52c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eba59811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eba59811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15932ae35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15932ae35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14f1e52c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14f1e52c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14f1e52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14f1e52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14f1e52c5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14f1e52c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14f1e52c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14f1e52c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b8557e5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1b8557e5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Unstable means: users might</a:t>
            </a: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 use the platform everyday and a day level data is relatively random, so we combine original data spanning a year into weekly data, and created a feature named </a:t>
            </a:r>
            <a:r>
              <a:rPr b="1"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</a:t>
            </a:r>
            <a:endParaRPr b="1" sz="900">
              <a:solidFill>
                <a:srgbClr val="455A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create a </a:t>
            </a:r>
            <a:r>
              <a:rPr b="1"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score</a:t>
            </a: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measure user behavior</a:t>
            </a:r>
            <a:endParaRPr sz="900">
              <a:solidFill>
                <a:srgbClr val="455A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</a:t>
            </a: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users using the platform and distinct series of tools that user used (</a:t>
            </a:r>
            <a:r>
              <a:rPr b="1"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TOOL_LIST_COUNT</a:t>
            </a: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two essential features</a:t>
            </a:r>
            <a:endParaRPr sz="900">
              <a:solidFill>
                <a:srgbClr val="455A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(Frequency &amp; Tool_list_count), Avg_hourly_runThree numerical features in original data will be averaged in period level and added to the final data</a:t>
            </a:r>
            <a:endParaRPr sz="900">
              <a:solidFill>
                <a:srgbClr val="455A6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455A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above features composite our final data: User-Period Level Data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5932ae3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5932ae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4f1e52c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4f1e52c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40550" y="1157500"/>
            <a:ext cx="3721200" cy="16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Team2: Alteryx Progress Presentation 2</a:t>
            </a:r>
            <a:endParaRPr b="1" sz="37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840550" y="2961700"/>
            <a:ext cx="34629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Accelerating User Journeys With a Deeper Understanding Of Product Iterations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21700" y="4450625"/>
            <a:ext cx="810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Presentors: William Wu, Yiqin Chen, Kenny Wei, Ruxi Zheng, Kexin Zhang</a:t>
            </a:r>
            <a:endParaRPr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550" y="768825"/>
            <a:ext cx="1144221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750" y="3565125"/>
            <a:ext cx="2292025" cy="6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Unsupervised Learning Model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225225"/>
            <a:ext cx="57342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We have the time-series data without labels!</a:t>
            </a:r>
            <a:endParaRPr sz="23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K-means Clustering for time-series</a:t>
            </a:r>
            <a:endParaRPr b="1"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2261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7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Instead of clustering “data points”, it clusters time-series</a:t>
            </a:r>
            <a:endParaRPr sz="17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7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Input is the time-series for each user </a:t>
            </a:r>
            <a:r>
              <a:rPr lang="en" sz="17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across the whole time range</a:t>
            </a:r>
            <a:endParaRPr sz="17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7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Minimize the distances between time-series within the same clusters</a:t>
            </a:r>
            <a:endParaRPr sz="17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7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Distance is measured by Dynamic Time Warping (DTW) or Soft-DTW metric, which measures the distance between two time-series by looking at distances between pairs of closest time points.</a:t>
            </a:r>
            <a:endParaRPr sz="17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Spectral"/>
              <a:buChar char="●"/>
            </a:pPr>
            <a:r>
              <a:rPr lang="en" sz="17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We only used the user score as the feature to cluster the time-series</a:t>
            </a:r>
            <a:endParaRPr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500" y="1225225"/>
            <a:ext cx="261279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00" y="-177175"/>
            <a:ext cx="6926200" cy="5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Results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6231300" y="3826975"/>
            <a:ext cx="2298300" cy="9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Model using softdtw and </a:t>
            </a: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cluster</a:t>
            </a: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 size 3 is the best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Statistical Testing</a:t>
            </a:r>
            <a:endParaRPr sz="3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One-Way ANOVA (User score)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025" y="1735300"/>
            <a:ext cx="2717935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2834450"/>
            <a:ext cx="47244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975588" y="3923425"/>
            <a:ext cx="71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 value = 0.0 &lt; 0.05, we reject the null hypothesis and conclude that there is a 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significant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difference among those three clusters.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-8483" l="-2760" r="-1809" t="0"/>
          <a:stretch/>
        </p:blipFill>
        <p:spPr>
          <a:xfrm>
            <a:off x="1558926" y="315925"/>
            <a:ext cx="6026149" cy="48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6875400" y="3817650"/>
            <a:ext cx="2298300" cy="9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Trend for the mean(USER_SCORE) feature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75" y="242625"/>
            <a:ext cx="6662850" cy="44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6786900" y="3543625"/>
            <a:ext cx="2207400" cy="103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Trend for the mean( UNIQUE_HOURS_RUN) feature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10300"/>
            <a:ext cx="85206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Percentage of Usage of Top 10 Tool Lists in Cluster 1</a:t>
            </a:r>
            <a:endParaRPr sz="2000">
              <a:solidFill>
                <a:schemeClr val="accen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1487" t="2969"/>
          <a:stretch/>
        </p:blipFill>
        <p:spPr>
          <a:xfrm>
            <a:off x="33950" y="704100"/>
            <a:ext cx="8941076" cy="4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6323200" y="1981900"/>
            <a:ext cx="1887600" cy="11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Note: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Legend texts in red indicate the distinct tool lists for cluster 1 users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497" t="4278"/>
          <a:stretch/>
        </p:blipFill>
        <p:spPr>
          <a:xfrm>
            <a:off x="0" y="777350"/>
            <a:ext cx="9003177" cy="28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087" y="3772700"/>
            <a:ext cx="9185326" cy="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6323200" y="1981900"/>
            <a:ext cx="1887600" cy="11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Note: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Legend texts in red indicate the distinct tool lists for cluster 2 users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10300"/>
            <a:ext cx="85206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Percentage of Usage of Top 10 Tool Lists in Cluster 2</a:t>
            </a:r>
            <a:endParaRPr sz="2000">
              <a:solidFill>
                <a:schemeClr val="accen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832" t="7227"/>
          <a:stretch/>
        </p:blipFill>
        <p:spPr>
          <a:xfrm>
            <a:off x="220225" y="579200"/>
            <a:ext cx="8602076" cy="2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00" y="3365400"/>
            <a:ext cx="6239148" cy="16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6388700" y="1798750"/>
            <a:ext cx="1887600" cy="117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Note: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Legend texts in red indicate the distinct tool lists for cluster 3 users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01700" y="40400"/>
            <a:ext cx="85206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Percentage of Usage of Top 10 Tool Lists in Cluster 3</a:t>
            </a:r>
            <a:endParaRPr sz="2000">
              <a:solidFill>
                <a:schemeClr val="accen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-8483" l="-2760" r="-1809" t="0"/>
          <a:stretch/>
        </p:blipFill>
        <p:spPr>
          <a:xfrm>
            <a:off x="1558926" y="315925"/>
            <a:ext cx="6026149" cy="48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6875400" y="3817650"/>
            <a:ext cx="2298300" cy="9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Spectral"/>
                <a:ea typeface="Spectral"/>
                <a:cs typeface="Spectral"/>
                <a:sym typeface="Spectral"/>
              </a:rPr>
              <a:t>Trend for the mean(USER_SCORE) feature</a:t>
            </a:r>
            <a:endParaRPr b="1" sz="1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636" y="3303391"/>
            <a:ext cx="5554725" cy="177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575" y="0"/>
            <a:ext cx="3980826" cy="32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6D5"/>
                </a:solidFill>
                <a:latin typeface="Spectral"/>
                <a:ea typeface="Spectral"/>
                <a:cs typeface="Spectral"/>
                <a:sym typeface="Spectral"/>
              </a:rPr>
              <a:t>Alteryx</a:t>
            </a:r>
            <a:r>
              <a:rPr lang="en">
                <a:solidFill>
                  <a:srgbClr val="101214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is a software company that provides a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platform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for data preparation, analysis, and automation, enabling organizations to make informed decisions based on their data.</a:t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Our project aims to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analyze user behavior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while using the Alteryx platform to identify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which events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(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platform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tools usage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) lead to increased product usage, and develop strategies to deliver those events to users in order to accelerate customer engagement to 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reduce churn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. We approach this by clustering and data analysis.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Project Objective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Conclusion &amp; Discussion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9513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After clustering users and </a:t>
            </a:r>
            <a:r>
              <a:rPr lang="en">
                <a:solidFill>
                  <a:schemeClr val="accent2"/>
                </a:solidFill>
              </a:rPr>
              <a:t>analyze</a:t>
            </a:r>
            <a:r>
              <a:rPr lang="en">
                <a:solidFill>
                  <a:schemeClr val="accent2"/>
                </a:solidFill>
              </a:rPr>
              <a:t> user behavior, we have identified 5 series of events (tools usage) that might </a:t>
            </a:r>
            <a:r>
              <a:rPr lang="en">
                <a:solidFill>
                  <a:schemeClr val="accent2"/>
                </a:solidFill>
              </a:rPr>
              <a:t>relate</a:t>
            </a:r>
            <a:r>
              <a:rPr lang="en">
                <a:solidFill>
                  <a:schemeClr val="accent2"/>
                </a:solidFill>
              </a:rPr>
              <a:t> to increased Alteryx product usage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Each cluster has its unique trend of user scores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Different clusters have </a:t>
            </a:r>
            <a:r>
              <a:rPr b="1" lang="en">
                <a:solidFill>
                  <a:schemeClr val="accent2"/>
                </a:solidFill>
              </a:rPr>
              <a:t>different</a:t>
            </a:r>
            <a:r>
              <a:rPr lang="en">
                <a:solidFill>
                  <a:schemeClr val="accent2"/>
                </a:solidFill>
              </a:rPr>
              <a:t> tool usages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There are some changes in tool usages along with the sharp increase in user scores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We would recommend tool lists with frequency increase greater than 1%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If we have more time: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Obtain more information and more recent data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We can also look at other aspects of tool usages such as how many times they were run (TOTAL_RUN).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Q&amp;A</a:t>
            </a:r>
            <a:endParaRPr b="1" sz="37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831300"/>
            <a:ext cx="8520600" cy="3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700">
                <a:latin typeface="Spectral"/>
                <a:ea typeface="Spectral"/>
                <a:cs typeface="Spectral"/>
                <a:sym typeface="Spectral"/>
              </a:rPr>
              <a:t>Thank you!</a:t>
            </a:r>
            <a:endParaRPr b="1" sz="37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430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Alteryx platform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43620" l="0" r="0" t="0"/>
          <a:stretch/>
        </p:blipFill>
        <p:spPr>
          <a:xfrm>
            <a:off x="524976" y="1382075"/>
            <a:ext cx="8003574" cy="27590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3109314" y="2075933"/>
            <a:ext cx="5419200" cy="20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80" name="Google Shape;80;p15"/>
          <p:cNvSpPr txBox="1"/>
          <p:nvPr/>
        </p:nvSpPr>
        <p:spPr>
          <a:xfrm>
            <a:off x="6546812" y="2075933"/>
            <a:ext cx="19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Workflow Canvas</a:t>
            </a:r>
            <a:endParaRPr b="1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1" name="Google Shape;81;p15">
            <a:hlinkClick action="ppaction://hlinkshowjump?jump=nextslide"/>
          </p:cNvPr>
          <p:cNvSpPr/>
          <p:nvPr/>
        </p:nvSpPr>
        <p:spPr>
          <a:xfrm>
            <a:off x="524975" y="1624017"/>
            <a:ext cx="7731900" cy="127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82" name="Google Shape;82;p15">
            <a:hlinkClick action="ppaction://hlinkshowjump?jump=nextslide"/>
          </p:cNvPr>
          <p:cNvSpPr/>
          <p:nvPr/>
        </p:nvSpPr>
        <p:spPr>
          <a:xfrm>
            <a:off x="524975" y="1776899"/>
            <a:ext cx="4993200" cy="24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83" name="Google Shape;83;p15"/>
          <p:cNvSpPr txBox="1"/>
          <p:nvPr/>
        </p:nvSpPr>
        <p:spPr>
          <a:xfrm>
            <a:off x="5447300" y="1300513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Spectral"/>
                <a:ea typeface="Spectral"/>
                <a:cs typeface="Spectral"/>
                <a:sym typeface="Spectral"/>
              </a:rPr>
              <a:t>Tool Class</a:t>
            </a:r>
            <a:endParaRPr b="1">
              <a:solidFill>
                <a:srgbClr val="00FF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24975" y="1944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Tools of the tool class</a:t>
            </a:r>
            <a:endParaRPr b="1">
              <a:solidFill>
                <a:srgbClr val="0000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Data Description and Management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731" y="3342038"/>
            <a:ext cx="864906" cy="114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613" y="3261912"/>
            <a:ext cx="1455150" cy="13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013" y="1131050"/>
            <a:ext cx="2870349" cy="8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762" y="836213"/>
            <a:ext cx="2360890" cy="1454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>
            <a:stCxn id="92" idx="2"/>
          </p:cNvCxnSpPr>
          <p:nvPr/>
        </p:nvCxnSpPr>
        <p:spPr>
          <a:xfrm flipH="1">
            <a:off x="2634287" y="1995725"/>
            <a:ext cx="3900" cy="1297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/>
          <p:nvPr/>
        </p:nvCxnSpPr>
        <p:spPr>
          <a:xfrm>
            <a:off x="3488838" y="3914337"/>
            <a:ext cx="15486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/>
          <p:nvPr/>
        </p:nvCxnSpPr>
        <p:spPr>
          <a:xfrm flipH="1" rot="10800000">
            <a:off x="6062188" y="2021387"/>
            <a:ext cx="10500" cy="1108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Data Description and Management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2571750"/>
            <a:ext cx="8571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89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User-day-tool level data</a:t>
            </a:r>
            <a:endParaRPr b="1" sz="1889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USERID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Unique identifier for a user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RUN_DATE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The specific date for a tool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usage by a user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TOOL_CLASS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Category for the tool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TOOL_NAME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Name for the tool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UNIQUE_HOURS_RUN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The number of unique hours that a tool run by a user on a day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TOOL_COUNT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Total number of times a tool appeared on a workflow canvas during the day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2052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pectral"/>
              <a:buChar char="●"/>
            </a:pPr>
            <a:r>
              <a:rPr lang="en" sz="1565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TOTAL_RUNS</a:t>
            </a:r>
            <a:r>
              <a:rPr lang="en" sz="1565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565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Total number of runs of a tool by a user on a day(should always &lt;= TOOL_COUNT) </a:t>
            </a:r>
            <a:endParaRPr sz="1565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518975" y="112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{A09206F0-4258-4E25-9564-62FD919BCDF5}</a:tableStyleId>
              </a:tblPr>
              <a:tblGrid>
                <a:gridCol w="713250"/>
                <a:gridCol w="933300"/>
                <a:gridCol w="1052450"/>
                <a:gridCol w="1089200"/>
                <a:gridCol w="1575075"/>
                <a:gridCol w="1125825"/>
                <a:gridCol w="1098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USERID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RUN_DATE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TOOL_CLASS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TOOL_NAME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UNIQUE_HOUR_RUN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TOOL_COUNT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TOTAL_RUNS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31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1F2345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2022-01-07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In/Out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Browse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6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9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234A56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2022-02-03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In/Out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Input Data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6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30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34C567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2022-01-13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Preparation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Filter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</a:t>
                      </a:r>
                      <a:endParaRPr sz="1000">
                        <a:solidFill>
                          <a:schemeClr val="accent2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p17"/>
          <p:cNvSpPr txBox="1"/>
          <p:nvPr/>
        </p:nvSpPr>
        <p:spPr>
          <a:xfrm>
            <a:off x="311700" y="753425"/>
            <a:ext cx="18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Original Dataset</a:t>
            </a:r>
            <a:endParaRPr b="1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Data Description and Management</a:t>
            </a:r>
            <a:endParaRPr sz="3700">
              <a:solidFill>
                <a:schemeClr val="lt2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13" y="754325"/>
            <a:ext cx="7486577" cy="421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3587700" y="1658900"/>
            <a:ext cx="679500" cy="132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12" name="Google Shape;112;p18"/>
          <p:cNvSpPr txBox="1"/>
          <p:nvPr/>
        </p:nvSpPr>
        <p:spPr>
          <a:xfrm>
            <a:off x="6461575" y="1351425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Workflow Canvas</a:t>
            </a:r>
            <a:endParaRPr b="1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113" name="Google Shape;113;p18"/>
          <p:cNvGraphicFramePr/>
          <p:nvPr/>
        </p:nvGraphicFramePr>
        <p:xfrm>
          <a:off x="1663825" y="324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{A09206F0-4258-4E25-9564-62FD919BCDF5}</a:tableStyleId>
              </a:tblPr>
              <a:tblGrid>
                <a:gridCol w="1650200"/>
                <a:gridCol w="1970875"/>
                <a:gridCol w="1539150"/>
                <a:gridCol w="1440525"/>
              </a:tblGrid>
              <a:tr h="4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UNIQUE_HOUR_RUN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TOOL_COUNT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TOTAL_RUNS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18"/>
          <p:cNvSpPr txBox="1"/>
          <p:nvPr/>
        </p:nvSpPr>
        <p:spPr>
          <a:xfrm>
            <a:off x="1688500" y="3660250"/>
            <a:ext cx="65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11:06 		     1				        2			 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688500" y="4072825"/>
            <a:ext cx="65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11:07 		     1				        4			 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688500" y="4485400"/>
            <a:ext cx="65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14:00			     2				        6			 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Feature Engineering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894750"/>
            <a:ext cx="8520600" cy="40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User daily behaviors are </a:t>
            </a:r>
            <a:r>
              <a:rPr b="1"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unstable</a:t>
            </a:r>
            <a:r>
              <a:rPr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, so we measure user behavior of using platform in </a:t>
            </a:r>
            <a:r>
              <a:rPr b="1" lang="en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7 days level</a:t>
            </a:r>
            <a:endParaRPr b="1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ectral"/>
              <a:buChar char="○"/>
            </a:pPr>
            <a:r>
              <a:rPr lang="en" sz="16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PERIOD</a:t>
            </a:r>
            <a:r>
              <a:rPr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</a:t>
            </a:r>
            <a:r>
              <a:rPr lang="en" sz="1600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Number of days using the platform within a period</a:t>
            </a:r>
            <a:endParaRPr sz="20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ectral"/>
              <a:buChar char="○"/>
            </a:pPr>
            <a:r>
              <a:rPr lang="en" sz="16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USER_SCORE</a:t>
            </a:r>
            <a:r>
              <a:rPr lang="en" sz="1600">
                <a:solidFill>
                  <a:schemeClr val="accent2"/>
                </a:solidFill>
                <a:latin typeface="Spectral"/>
                <a:ea typeface="Spectral"/>
                <a:cs typeface="Spectral"/>
                <a:sym typeface="Spectral"/>
              </a:rPr>
              <a:t>: log10(</a:t>
            </a:r>
            <a:r>
              <a:rPr lang="en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FREQUENCY*TOOL_LIST_COUNT) </a:t>
            </a:r>
            <a:r>
              <a:rPr lang="en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 </a:t>
            </a:r>
            <a:endParaRPr sz="1600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ectral"/>
              <a:buChar char="○"/>
            </a:pPr>
            <a:r>
              <a:rPr lang="en" sz="16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FREQUENCY</a:t>
            </a:r>
            <a:r>
              <a:rPr lang="en" sz="1600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: </a:t>
            </a:r>
            <a:r>
              <a:rPr lang="en" sz="1600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Number of days using the platform within a period</a:t>
            </a:r>
            <a:endParaRPr sz="1600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ectral"/>
              <a:buChar char="○"/>
            </a:pPr>
            <a:r>
              <a:rPr lang="en" sz="16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TOOL_LIST_COUNT</a:t>
            </a:r>
            <a:r>
              <a:rPr lang="en" sz="1600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: </a:t>
            </a: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Spectral Light"/>
                <a:ea typeface="Spectral Light"/>
                <a:cs typeface="Spectral Light"/>
                <a:sym typeface="Spectral Light"/>
              </a:rPr>
              <a:t>Count of unique tool clusters (tools that run together)</a:t>
            </a:r>
            <a:endParaRPr sz="1600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ectral"/>
              <a:buChar char="○"/>
            </a:pPr>
            <a:r>
              <a:rPr lang="en" sz="16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AVG_HOURLY_RUN</a:t>
            </a:r>
            <a:r>
              <a:rPr lang="en" sz="1600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: </a:t>
            </a: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Spectral Light"/>
                <a:ea typeface="Spectral Light"/>
                <a:cs typeface="Spectral Light"/>
                <a:sym typeface="Spectral Light"/>
              </a:rPr>
              <a:t>The average number of runs per hour for a tool by a user on a day (TOTAL_RUNS/UNIQUE_HOUR_RUN)</a:t>
            </a:r>
            <a:endParaRPr sz="1600">
              <a:solidFill>
                <a:schemeClr val="accent2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ectral"/>
              <a:buChar char="○"/>
            </a:pPr>
            <a:r>
              <a:rPr lang="en" sz="1600">
                <a:solidFill>
                  <a:schemeClr val="accen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UNIQUE_HOUR_RUN, TOOL_COUNT, TOTAL_RUNS</a:t>
            </a:r>
            <a:r>
              <a:rPr lang="en" sz="1600">
                <a:solidFill>
                  <a:schemeClr val="accent2"/>
                </a:solidFill>
                <a:latin typeface="Spectral Light"/>
                <a:ea typeface="Spectral Light"/>
                <a:cs typeface="Spectral Light"/>
                <a:sym typeface="Spectral Light"/>
              </a:rPr>
              <a:t>: Three numerical features in original data will be averaged in period level and added to the final data</a:t>
            </a:r>
            <a:endParaRPr sz="1600">
              <a:solidFill>
                <a:schemeClr val="accen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28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Final Data</a:t>
            </a:r>
            <a:endParaRPr/>
          </a:p>
        </p:txBody>
      </p:sp>
      <p:graphicFrame>
        <p:nvGraphicFramePr>
          <p:cNvPr id="128" name="Google Shape;128;p20"/>
          <p:cNvGraphicFramePr/>
          <p:nvPr/>
        </p:nvGraphicFramePr>
        <p:xfrm>
          <a:off x="239100" y="1657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{A09206F0-4258-4E25-9564-62FD919BCDF5}</a:tableStyleId>
              </a:tblPr>
              <a:tblGrid>
                <a:gridCol w="583325"/>
                <a:gridCol w="605000"/>
                <a:gridCol w="1182425"/>
                <a:gridCol w="1215075"/>
                <a:gridCol w="856350"/>
                <a:gridCol w="1267625"/>
                <a:gridCol w="917975"/>
                <a:gridCol w="898375"/>
                <a:gridCol w="851825"/>
              </a:tblGrid>
              <a:tr h="23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USERID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PERIOD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AVG_HOURLY_RUN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TOOL_LIST_COUNT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FREQUENCY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UNIQUE_HOUR_RUN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TOOL_COUNT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TOTAL_RUNS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USER_SCORE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19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12345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6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23456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12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5.00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0.69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56789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44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2.53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22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1.67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13.37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3.87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1.64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67891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15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1.72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1.74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6.31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4.21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2.09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34567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17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4.24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64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1.83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11.41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320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2.51</a:t>
                      </a:r>
                      <a:endParaRPr sz="8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2"/>
                </a:solidFill>
                <a:latin typeface="Spectral"/>
                <a:ea typeface="Spectral"/>
                <a:cs typeface="Spectral"/>
                <a:sym typeface="Spectral"/>
              </a:rPr>
              <a:t>Visualization</a:t>
            </a:r>
            <a:endParaRPr b="1" sz="3700">
              <a:solidFill>
                <a:schemeClr val="lt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25" y="831300"/>
            <a:ext cx="7997744" cy="40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38" y="739388"/>
            <a:ext cx="8337316" cy="41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93300"/>
            <a:ext cx="8520601" cy="428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50" y="693312"/>
            <a:ext cx="8548504" cy="4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975" y="693300"/>
            <a:ext cx="8604062" cy="4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513" y="693313"/>
            <a:ext cx="8678987" cy="428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